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sldIdLst>
    <p:sldId id="859" r:id="rId2"/>
    <p:sldId id="1009" r:id="rId3"/>
    <p:sldId id="1031" r:id="rId4"/>
    <p:sldId id="1011" r:id="rId5"/>
    <p:sldId id="1022" r:id="rId6"/>
    <p:sldId id="1028" r:id="rId7"/>
    <p:sldId id="1029" r:id="rId8"/>
    <p:sldId id="1030" r:id="rId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2025/6/10</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132287"/>
            <a:ext cx="11485848" cy="738664"/>
          </a:xfrm>
        </p:spPr>
        <p:txBody>
          <a:bodyPr wrap="square">
            <a:spAutoFit/>
          </a:bodyPr>
          <a:lstStyle>
            <a:lvl1pPr marL="0" indent="0" algn="just">
              <a:lnSpc>
                <a:spcPct val="150000"/>
              </a:lnSpc>
              <a:spcBef>
                <a:spcPts val="0"/>
              </a:spcBef>
              <a:buFontTx/>
              <a:buNone/>
              <a:tabLst>
                <a:tab pos="5645150" algn="l"/>
                <a:tab pos="9862820" algn="l"/>
              </a:tabLst>
              <a:defRPr sz="28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951190" y="-27384"/>
            <a:ext cx="5924259"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实验班提优训练六年级上册英语外研版</a:t>
            </a:r>
          </a:p>
        </p:txBody>
      </p:sp>
    </p:spTree>
  </p:cSld>
  <p:clrMapOvr>
    <a:masterClrMapping/>
  </p:clrMapOvr>
  <p:extLst>
    <p:ext uri="{DCECCB84-F9BA-43D5-87BE-67443E8EF086}">
      <p15:sldGuideLst xmlns:p15="http://schemas.microsoft.com/office/powerpoint/2012/main">
        <p15:guide id="1" orient="horz" pos="2160" userDrawn="1">
          <p15:clr>
            <a:srgbClr val="FBAE40"/>
          </p15:clr>
        </p15:guide>
        <p15:guide id="2" pos="3839" userDrawn="1">
          <p15:clr>
            <a:srgbClr val="FBAE40"/>
          </p15:clr>
        </p15:guide>
      </p15:sldGuideLst>
    </p:ext>
  </p:extLs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2025/6/10</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1820431"/>
            <a:ext cx="12192000" cy="2400657"/>
          </a:xfrm>
          <a:prstGeom prst="rect">
            <a:avLst/>
          </a:prstGeom>
          <a:noFill/>
        </p:spPr>
        <p:txBody>
          <a:bodyPr wrap="square" rtlCol="0">
            <a:spAutoFit/>
          </a:bodyPr>
          <a:lstStyle/>
          <a:p>
            <a:pPr algn="ctr" eaLnBrk="1" fontAlgn="auto">
              <a:lnSpc>
                <a:spcPct val="150000"/>
              </a:lnSpc>
              <a:spcBef>
                <a:spcPts val="0"/>
              </a:spcBef>
              <a:spcAft>
                <a:spcPts val="0"/>
              </a:spcAft>
            </a:pPr>
            <a:r>
              <a:rPr lang="en-US" altLang="zh-CN" sz="6000" dirty="0" smtClean="0">
                <a:solidFill>
                  <a:srgbClr val="70AD47">
                    <a:lumMod val="75000"/>
                  </a:srgbClr>
                </a:solidFill>
                <a:ea typeface="楷体" panose="02010609060101010101" pitchFamily="49" charset="-122"/>
                <a:cs typeface="Times New Roman" panose="02020603050405020304" pitchFamily="18" charset="0"/>
              </a:rPr>
              <a:t>Module </a:t>
            </a:r>
            <a:r>
              <a:rPr lang="en-US" altLang="zh-CN" sz="6000" dirty="0">
                <a:solidFill>
                  <a:srgbClr val="70AD47">
                    <a:lumMod val="75000"/>
                  </a:srgbClr>
                </a:solidFill>
                <a:ea typeface="楷体" panose="02010609060101010101" pitchFamily="49" charset="-122"/>
                <a:cs typeface="Times New Roman" panose="02020603050405020304" pitchFamily="18" charset="0"/>
              </a:rPr>
              <a:t>7</a:t>
            </a:r>
          </a:p>
          <a:p>
            <a:pPr algn="ctr" eaLnBrk="1" fontAlgn="auto">
              <a:lnSpc>
                <a:spcPct val="150000"/>
              </a:lnSpc>
              <a:spcBef>
                <a:spcPts val="0"/>
              </a:spcBef>
              <a:spcAft>
                <a:spcPts val="0"/>
              </a:spcAft>
            </a:pPr>
            <a:r>
              <a:rPr lang="zh-CN" altLang="en-US" sz="4000" dirty="0">
                <a:solidFill>
                  <a:prstClr val="black"/>
                </a:solidFill>
                <a:cs typeface="Times New Roman" panose="02020603050405020304" pitchFamily="18" charset="0"/>
              </a:rPr>
              <a:t>竞赛思维园地</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58496"/>
            <a:ext cx="11485848" cy="1303177"/>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听录音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根据所听内容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选择正确的答案。</a:t>
            </a:r>
            <a:endParaRPr lang="en-US"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algn="r" hangingPunct="0">
              <a:tabLst>
                <a:tab pos="4231005" algn="l"/>
                <a:tab pos="8191500" algn="l"/>
              </a:tabLst>
            </a:pP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剑桥少儿英语考试一级</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starters</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a:extLst>
              <a:ext uri="{FF2B5EF4-FFF2-40B4-BE49-F238E27FC236}">
                <a16:creationId xmlns:a16="http://schemas.microsoft.com/office/drawing/2014/main" id="{AA33F230-5229-3A8A-0838-4D4BB8573CE6}"/>
              </a:ext>
            </a:extLst>
          </p:cNvPr>
          <p:cNvPicPr>
            <a:picLocks noChangeAspect="1"/>
          </p:cNvPicPr>
          <p:nvPr/>
        </p:nvPicPr>
        <p:blipFill>
          <a:blip r:embed="rId2"/>
          <a:stretch>
            <a:fillRect/>
          </a:stretch>
        </p:blipFill>
        <p:spPr>
          <a:xfrm>
            <a:off x="4006974" y="780917"/>
            <a:ext cx="3982913" cy="677579"/>
          </a:xfrm>
          <a:prstGeom prst="rect">
            <a:avLst/>
          </a:prstGeom>
        </p:spPr>
      </p:pic>
      <p:sp>
        <p:nvSpPr>
          <p:cNvPr id="3" name="内容占位符 1">
            <a:extLst>
              <a:ext uri="{FF2B5EF4-FFF2-40B4-BE49-F238E27FC236}">
                <a16:creationId xmlns:a16="http://schemas.microsoft.com/office/drawing/2014/main" id="{DD977327-48C9-3E28-6D82-6C77FE16F889}"/>
              </a:ext>
            </a:extLst>
          </p:cNvPr>
          <p:cNvSpPr txBox="1">
            <a:spLocks/>
          </p:cNvSpPr>
          <p:nvPr/>
        </p:nvSpPr>
        <p:spPr bwMode="auto">
          <a:xfrm>
            <a:off x="360854" y="2704491"/>
            <a:ext cx="11485848" cy="3892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The panda is a lovely animal.It’s black and white.Most pandas live in the west of China.Pandas like eating bamboo best, and they also eat other plants and small animals.They eat for twelve hours a day.They go down the mountains in winter and go up the mountains in summer.They sleep under the trees.Pandas like drinking water, and they often live near the spring.I love pandas.We must protect them.</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870484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C1BD39EC-1B8F-283C-3752-B0B0E17FFFE8}"/>
              </a:ext>
            </a:extLst>
          </p:cNvPr>
          <p:cNvSpPr>
            <a:spLocks noGrp="1"/>
          </p:cNvSpPr>
          <p:nvPr>
            <p:ph idx="1"/>
          </p:nvPr>
        </p:nvSpPr>
        <p:spPr>
          <a:xfrm>
            <a:off x="360854" y="765499"/>
            <a:ext cx="11485848" cy="5631991"/>
          </a:xfrm>
        </p:spPr>
        <p:txBody>
          <a:bodyPr/>
          <a:lstStyle/>
          <a:p>
            <a:pPr lvl="0" hangingPunct="0">
              <a:lnSpc>
                <a:spcPct val="140000"/>
              </a:lnSpc>
              <a:tabLst>
                <a:tab pos="4664075" algn="l"/>
                <a:tab pos="7351713" algn="l"/>
              </a:tabLst>
            </a:pPr>
            <a:r>
              <a:rPr lang="zh-CN" altLang="zh-CN" sz="26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z="2600">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60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Most pandas live in the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China</a:t>
            </a:r>
            <a:r>
              <a:rPr lang="en-US" altLang="zh-CN" sz="26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1799590" hangingPunct="0">
              <a:lnSpc>
                <a:spcPct val="140000"/>
              </a:lnSpc>
              <a:tabLst>
                <a:tab pos="4664075" algn="l"/>
                <a:tab pos="7351713" algn="l"/>
              </a:tabLst>
            </a:pP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North	B. east	C. west</a:t>
            </a:r>
          </a:p>
          <a:p>
            <a:pPr hangingPunct="0">
              <a:lnSpc>
                <a:spcPct val="140000"/>
              </a:lnSpc>
              <a:tabLst>
                <a:tab pos="4664075" algn="l"/>
                <a:tab pos="7351713" algn="l"/>
              </a:tabLst>
            </a:pPr>
            <a:r>
              <a:rPr lang="zh-CN" altLang="zh-CN" sz="26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z="2600">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60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Pandas like eating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best</a:t>
            </a:r>
            <a:r>
              <a:rPr lang="en-US" altLang="zh-CN" sz="26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lnSpc>
                <a:spcPct val="140000"/>
              </a:lnSpc>
              <a:tabLst>
                <a:tab pos="4664075" algn="l"/>
                <a:tab pos="7351713" algn="l"/>
              </a:tabLst>
            </a:pP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grass	B. bamboo	C. small animals</a:t>
            </a:r>
          </a:p>
          <a:p>
            <a:pPr hangingPunct="0">
              <a:lnSpc>
                <a:spcPct val="140000"/>
              </a:lnSpc>
              <a:tabLst>
                <a:tab pos="4664075" algn="l"/>
                <a:tab pos="7351713" algn="l"/>
              </a:tabLst>
            </a:pPr>
            <a:r>
              <a:rPr lang="zh-CN" altLang="zh-CN" sz="26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z="2600">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60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Pandas often eat for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day</a:t>
            </a:r>
            <a:r>
              <a:rPr lang="en-US" altLang="zh-CN" sz="26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lnSpc>
                <a:spcPct val="140000"/>
              </a:lnSpc>
              <a:tabLst>
                <a:tab pos="4664075" algn="l"/>
                <a:tab pos="7351713" algn="l"/>
              </a:tabLst>
            </a:pP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one hour	B. twelve hours	C. two hours</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tabLst>
                <a:tab pos="4664075" algn="l"/>
                <a:tab pos="7351713" algn="l"/>
              </a:tabLst>
            </a:pPr>
            <a:r>
              <a:rPr lang="zh-CN" altLang="zh-CN" sz="26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z="2600">
                <a:solidFill>
                  <a:srgbClr val="00AEEF"/>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60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Pandas sleep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lnSpc>
                <a:spcPct val="140000"/>
              </a:lnSpc>
              <a:tabLst>
                <a:tab pos="4664075" algn="l"/>
                <a:tab pos="7351713" algn="l"/>
              </a:tabLst>
            </a:pP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under the trees	B. in the rivers	C. in the trees</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tabLst>
                <a:tab pos="4664075" algn="l"/>
                <a:tab pos="7351713" algn="l"/>
              </a:tabLst>
            </a:pPr>
            <a:r>
              <a:rPr lang="zh-CN" altLang="zh-CN" sz="26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z="2600">
                <a:solidFill>
                  <a:srgbClr val="00AEEF"/>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260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Pandas often live near </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lnSpc>
                <a:spcPct val="140000"/>
              </a:lnSpc>
              <a:tabLst>
                <a:tab pos="4664075" algn="l"/>
                <a:tab pos="7351713" algn="l"/>
              </a:tabLst>
            </a:pP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 city	B. the park	C. the spring</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a:extLst>
              <a:ext uri="{FF2B5EF4-FFF2-40B4-BE49-F238E27FC236}">
                <a16:creationId xmlns:a16="http://schemas.microsoft.com/office/drawing/2014/main" id="{08A08F4D-69DB-360C-8A7B-FD1FD1159D1D}"/>
              </a:ext>
            </a:extLst>
          </p:cNvPr>
          <p:cNvSpPr txBox="1"/>
          <p:nvPr/>
        </p:nvSpPr>
        <p:spPr>
          <a:xfrm>
            <a:off x="936918" y="746416"/>
            <a:ext cx="540896" cy="590611"/>
          </a:xfrm>
          <a:prstGeom prst="rect">
            <a:avLst/>
          </a:prstGeom>
          <a:noFill/>
        </p:spPr>
        <p:txBody>
          <a:bodyPr wrap="square">
            <a:spAutoFit/>
          </a:bodyPr>
          <a:lstStyle/>
          <a:p>
            <a:pPr>
              <a:lnSpc>
                <a:spcPct val="140000"/>
              </a:lnSpc>
            </a:pPr>
            <a:r>
              <a:rPr lang="en-US" altLang="zh-CN" sz="2600" b="1">
                <a:solidFill>
                  <a:srgbClr val="FF0000"/>
                </a:solidFill>
                <a:effectLst/>
              </a:rPr>
              <a:t>C</a:t>
            </a:r>
            <a:endParaRPr lang="zh-CN" altLang="en-US" sz="2600"/>
          </a:p>
        </p:txBody>
      </p:sp>
      <p:sp>
        <p:nvSpPr>
          <p:cNvPr id="3" name="文本框 2">
            <a:extLst>
              <a:ext uri="{FF2B5EF4-FFF2-40B4-BE49-F238E27FC236}">
                <a16:creationId xmlns:a16="http://schemas.microsoft.com/office/drawing/2014/main" id="{514095FF-34B4-7886-7CDC-F5004B76F08A}"/>
              </a:ext>
            </a:extLst>
          </p:cNvPr>
          <p:cNvSpPr txBox="1"/>
          <p:nvPr/>
        </p:nvSpPr>
        <p:spPr>
          <a:xfrm>
            <a:off x="956262" y="1853968"/>
            <a:ext cx="530432" cy="590611"/>
          </a:xfrm>
          <a:prstGeom prst="rect">
            <a:avLst/>
          </a:prstGeom>
          <a:noFill/>
        </p:spPr>
        <p:txBody>
          <a:bodyPr wrap="square">
            <a:spAutoFit/>
          </a:bodyPr>
          <a:lstStyle/>
          <a:p>
            <a:pPr>
              <a:lnSpc>
                <a:spcPct val="140000"/>
              </a:lnSpc>
            </a:pPr>
            <a:r>
              <a:rPr lang="en-US" altLang="zh-CN" sz="2600" b="1">
                <a:solidFill>
                  <a:srgbClr val="FF0000"/>
                </a:solidFill>
                <a:effectLst/>
              </a:rPr>
              <a:t>B </a:t>
            </a:r>
            <a:endParaRPr lang="zh-CN" altLang="en-US" sz="2600"/>
          </a:p>
        </p:txBody>
      </p:sp>
      <p:sp>
        <p:nvSpPr>
          <p:cNvPr id="5" name="文本框 4">
            <a:extLst>
              <a:ext uri="{FF2B5EF4-FFF2-40B4-BE49-F238E27FC236}">
                <a16:creationId xmlns:a16="http://schemas.microsoft.com/office/drawing/2014/main" id="{353DC037-BECF-4655-D0B1-B89D9CA066A9}"/>
              </a:ext>
            </a:extLst>
          </p:cNvPr>
          <p:cNvSpPr txBox="1"/>
          <p:nvPr/>
        </p:nvSpPr>
        <p:spPr>
          <a:xfrm>
            <a:off x="948002" y="2961520"/>
            <a:ext cx="448396" cy="590611"/>
          </a:xfrm>
          <a:prstGeom prst="rect">
            <a:avLst/>
          </a:prstGeom>
          <a:noFill/>
        </p:spPr>
        <p:txBody>
          <a:bodyPr wrap="square">
            <a:spAutoFit/>
          </a:bodyPr>
          <a:lstStyle/>
          <a:p>
            <a:pPr>
              <a:lnSpc>
                <a:spcPct val="140000"/>
              </a:lnSpc>
            </a:pPr>
            <a:r>
              <a:rPr lang="en-US" altLang="zh-CN" sz="2600" b="1">
                <a:solidFill>
                  <a:srgbClr val="FF0000"/>
                </a:solidFill>
                <a:effectLst/>
              </a:rPr>
              <a:t>B</a:t>
            </a:r>
            <a:endParaRPr lang="zh-CN" altLang="en-US" sz="2600"/>
          </a:p>
        </p:txBody>
      </p:sp>
      <p:sp>
        <p:nvSpPr>
          <p:cNvPr id="6" name="文本框 5">
            <a:extLst>
              <a:ext uri="{FF2B5EF4-FFF2-40B4-BE49-F238E27FC236}">
                <a16:creationId xmlns:a16="http://schemas.microsoft.com/office/drawing/2014/main" id="{297ACC71-4067-0A29-95D1-9D1FA99891AB}"/>
              </a:ext>
            </a:extLst>
          </p:cNvPr>
          <p:cNvSpPr txBox="1"/>
          <p:nvPr/>
        </p:nvSpPr>
        <p:spPr>
          <a:xfrm>
            <a:off x="937622" y="4067928"/>
            <a:ext cx="521640" cy="590611"/>
          </a:xfrm>
          <a:prstGeom prst="rect">
            <a:avLst/>
          </a:prstGeom>
          <a:noFill/>
        </p:spPr>
        <p:txBody>
          <a:bodyPr wrap="square">
            <a:spAutoFit/>
          </a:bodyPr>
          <a:lstStyle/>
          <a:p>
            <a:pPr>
              <a:lnSpc>
                <a:spcPct val="140000"/>
              </a:lnSpc>
            </a:pPr>
            <a:r>
              <a:rPr lang="en-US" altLang="zh-CN" sz="2600" b="1">
                <a:solidFill>
                  <a:srgbClr val="FF0000"/>
                </a:solidFill>
                <a:effectLst/>
              </a:rPr>
              <a:t>A</a:t>
            </a:r>
            <a:endParaRPr lang="zh-CN" altLang="en-US" sz="2600"/>
          </a:p>
        </p:txBody>
      </p:sp>
      <p:sp>
        <p:nvSpPr>
          <p:cNvPr id="7" name="文本框 6">
            <a:extLst>
              <a:ext uri="{FF2B5EF4-FFF2-40B4-BE49-F238E27FC236}">
                <a16:creationId xmlns:a16="http://schemas.microsoft.com/office/drawing/2014/main" id="{BC67249C-1963-08A4-34E8-6961A7BF84AA}"/>
              </a:ext>
            </a:extLst>
          </p:cNvPr>
          <p:cNvSpPr txBox="1"/>
          <p:nvPr/>
        </p:nvSpPr>
        <p:spPr>
          <a:xfrm>
            <a:off x="926454" y="5184624"/>
            <a:ext cx="442512" cy="590611"/>
          </a:xfrm>
          <a:prstGeom prst="rect">
            <a:avLst/>
          </a:prstGeom>
          <a:noFill/>
        </p:spPr>
        <p:txBody>
          <a:bodyPr wrap="square">
            <a:spAutoFit/>
          </a:bodyPr>
          <a:lstStyle/>
          <a:p>
            <a:pPr>
              <a:lnSpc>
                <a:spcPct val="140000"/>
              </a:lnSpc>
            </a:pPr>
            <a:r>
              <a:rPr lang="en-US" altLang="zh-CN" sz="2600" b="1">
                <a:solidFill>
                  <a:srgbClr val="FF0000"/>
                </a:solidFill>
                <a:effectLst/>
              </a:rPr>
              <a:t>C</a:t>
            </a:r>
            <a:endParaRPr lang="zh-CN" altLang="en-US" sz="2600"/>
          </a:p>
        </p:txBody>
      </p:sp>
    </p:spTree>
    <p:extLst>
      <p:ext uri="{BB962C8B-B14F-4D97-AF65-F5344CB8AC3E}">
        <p14:creationId xmlns:p14="http://schemas.microsoft.com/office/powerpoint/2010/main" val="243497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P spid="5" grpId="0"/>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56736"/>
            <a:ext cx="11485848" cy="5106398"/>
          </a:xfrm>
        </p:spPr>
        <p:txBody>
          <a:bodyPr/>
          <a:lstStyle/>
          <a:p>
            <a:pPr hangingPunct="0">
              <a:tabLst>
                <a:tab pos="4231005" algn="l"/>
                <a:tab pos="8191500" algn="l"/>
              </a:tabLst>
            </a:pPr>
            <a:r>
              <a:rPr lang="zh-CN" altLang="zh-CN" sz="22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完形填空。</a:t>
            </a:r>
            <a:r>
              <a:rPr lang="en-US" altLang="zh-CN" sz="22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剑桥通用五级考试</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KET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改编</a:t>
            </a:r>
            <a:r>
              <a:rPr lang="en-US" altLang="zh-CN" sz="22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tabLst>
                <a:tab pos="4231005" algn="l"/>
                <a:tab pos="8191500" algn="l"/>
              </a:tabLst>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Octopuses</a:t>
            </a:r>
            <a:r>
              <a:rPr lang="zh-CN" altLang="zh-CN" sz="22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章鱼</a:t>
            </a:r>
            <a:r>
              <a:rPr lang="zh-CN" altLang="zh-CN" sz="2200">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8185" hangingPunct="0">
              <a:tabLst>
                <a:tab pos="4231005" algn="l"/>
                <a:tab pos="8191500"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 octopus is a creature</a:t>
            </a:r>
            <a:r>
              <a:rPr lang="zh-CN" altLang="zh-CN" sz="22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生物</a:t>
            </a:r>
            <a:r>
              <a:rPr lang="zh-CN" altLang="zh-CN" sz="22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lives in the sea. It has a round head with two large eyes. People often think that octopuses have eight legs, but they </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four pairs of arms. Octopuses live in oceans all </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world. Some octopuses live in warm water and they are small. Some live in cold water and they are much </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Most octopuses sleep </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 and move around and eat at night. Octopuses usually live </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or two years. To move, octopuses usually use their arms to walk </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bottom of the sea. When they need to, they can swim for a short time</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indent="718185" hangingPunct="0">
              <a:tabLst>
                <a:tab pos="4231005" algn="l"/>
                <a:tab pos="8191500"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Octopuses are very clever. For example, they can </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 things and open bottles. Octopuses can see very well with their large eyes, </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can’t hear anything</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a:extLst>
              <a:ext uri="{FF2B5EF4-FFF2-40B4-BE49-F238E27FC236}">
                <a16:creationId xmlns:a16="http://schemas.microsoft.com/office/drawing/2014/main" id="{8B97BE0B-97AD-4237-C41F-20AFFD3E0072}"/>
              </a:ext>
            </a:extLst>
          </p:cNvPr>
          <p:cNvPicPr>
            <a:picLocks noChangeAspect="1"/>
          </p:cNvPicPr>
          <p:nvPr/>
        </p:nvPicPr>
        <p:blipFill>
          <a:blip r:embed="rId2"/>
          <a:stretch>
            <a:fillRect/>
          </a:stretch>
        </p:blipFill>
        <p:spPr>
          <a:xfrm>
            <a:off x="3843766" y="692696"/>
            <a:ext cx="4501293" cy="557897"/>
          </a:xfrm>
          <a:prstGeom prst="rect">
            <a:avLst/>
          </a:prstGeom>
        </p:spPr>
      </p:pic>
    </p:spTree>
    <p:extLst>
      <p:ext uri="{BB962C8B-B14F-4D97-AF65-F5344CB8AC3E}">
        <p14:creationId xmlns:p14="http://schemas.microsoft.com/office/powerpoint/2010/main" val="37259168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3EBBA03C-4953-4663-993A-EA8A2EFF8B2B}"/>
              </a:ext>
            </a:extLst>
          </p:cNvPr>
          <p:cNvSpPr>
            <a:spLocks noGrp="1"/>
          </p:cNvSpPr>
          <p:nvPr>
            <p:ph idx="1"/>
          </p:nvPr>
        </p:nvSpPr>
        <p:spPr>
          <a:xfrm>
            <a:off x="360854" y="1464279"/>
            <a:ext cx="11485848" cy="2595839"/>
          </a:xfrm>
        </p:spPr>
        <p:txBody>
          <a:bodyPr/>
          <a:lstStyle/>
          <a:p>
            <a:pPr hangingPunct="0">
              <a:tabLst>
                <a:tab pos="4231005" algn="l"/>
                <a:tab pos="675132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quiet	B. actually	C. still</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6751320" algn="l"/>
              </a:tabLst>
            </a:pPr>
            <a:endParaRPr lang="en-US" altLang="zh-CN">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hangingPunct="0">
              <a:tabLst>
                <a:tab pos="4231005" algn="l"/>
                <a:tab pos="6751320" algn="l"/>
              </a:tabLst>
            </a:pPr>
            <a:endParaRPr lang="en-US" altLang="zh-CN">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hangingPunct="0">
              <a:tabLst>
                <a:tab pos="4231005" algn="l"/>
                <a:tab pos="675132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about	B. of	C. around</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a:extLst>
              <a:ext uri="{FF2B5EF4-FFF2-40B4-BE49-F238E27FC236}">
                <a16:creationId xmlns:a16="http://schemas.microsoft.com/office/drawing/2014/main" id="{668C532C-54E8-5299-F16E-64A634307744}"/>
              </a:ext>
            </a:extLst>
          </p:cNvPr>
          <p:cNvSpPr txBox="1"/>
          <p:nvPr/>
        </p:nvSpPr>
        <p:spPr>
          <a:xfrm>
            <a:off x="973846" y="1577177"/>
            <a:ext cx="584856"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B</a:t>
            </a:r>
            <a:endParaRPr lang="zh-CN" altLang="en-US"/>
          </a:p>
        </p:txBody>
      </p:sp>
      <p:sp>
        <p:nvSpPr>
          <p:cNvPr id="5" name="内容占位符 1">
            <a:extLst>
              <a:ext uri="{FF2B5EF4-FFF2-40B4-BE49-F238E27FC236}">
                <a16:creationId xmlns:a16="http://schemas.microsoft.com/office/drawing/2014/main" id="{59C02C69-45FF-C6BA-DC37-A3CBB90EDB0C}"/>
              </a:ext>
            </a:extLst>
          </p:cNvPr>
          <p:cNvSpPr txBox="1">
            <a:spLocks/>
          </p:cNvSpPr>
          <p:nvPr/>
        </p:nvSpPr>
        <p:spPr bwMode="auto">
          <a:xfrm>
            <a:off x="586022" y="2115359"/>
            <a:ext cx="11260680"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前文说人们常认为章鱼有八条腿，此处需表达</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实际上</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章鱼有四对手臂，</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项符合语境。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3">
            <a:extLst>
              <a:ext uri="{FF2B5EF4-FFF2-40B4-BE49-F238E27FC236}">
                <a16:creationId xmlns:a16="http://schemas.microsoft.com/office/drawing/2014/main" id="{6CB96F95-3842-37C5-D916-F3B388142511}"/>
              </a:ext>
            </a:extLst>
          </p:cNvPr>
          <p:cNvSpPr txBox="1">
            <a:spLocks/>
          </p:cNvSpPr>
          <p:nvPr/>
        </p:nvSpPr>
        <p:spPr bwMode="auto">
          <a:xfrm>
            <a:off x="586022" y="3998031"/>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all around the world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是固定搭配，意为</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全世界</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，表明章鱼生活在全世界的海洋里。</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文本框 7">
            <a:extLst>
              <a:ext uri="{FF2B5EF4-FFF2-40B4-BE49-F238E27FC236}">
                <a16:creationId xmlns:a16="http://schemas.microsoft.com/office/drawing/2014/main" id="{6CE4BCA0-DCF7-C6EC-53ED-2634AA5F6BA1}"/>
              </a:ext>
            </a:extLst>
          </p:cNvPr>
          <p:cNvSpPr txBox="1"/>
          <p:nvPr/>
        </p:nvSpPr>
        <p:spPr>
          <a:xfrm>
            <a:off x="954590" y="3492938"/>
            <a:ext cx="604112"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C</a:t>
            </a:r>
            <a:endParaRPr lang="zh-CN" altLang="en-US"/>
          </a:p>
        </p:txBody>
      </p:sp>
    </p:spTree>
    <p:extLst>
      <p:ext uri="{BB962C8B-B14F-4D97-AF65-F5344CB8AC3E}">
        <p14:creationId xmlns:p14="http://schemas.microsoft.com/office/powerpoint/2010/main" val="1063860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DDF41BF3-1625-3006-2205-112BF957AA74}"/>
              </a:ext>
            </a:extLst>
          </p:cNvPr>
          <p:cNvSpPr>
            <a:spLocks noGrp="1"/>
          </p:cNvSpPr>
          <p:nvPr>
            <p:ph idx="1"/>
          </p:nvPr>
        </p:nvSpPr>
        <p:spPr>
          <a:xfrm>
            <a:off x="360854" y="1527513"/>
            <a:ext cx="11485848" cy="2595839"/>
          </a:xfrm>
        </p:spPr>
        <p:txBody>
          <a:bodyPr/>
          <a:lstStyle/>
          <a:p>
            <a:pPr hangingPunct="0">
              <a:tabLst>
                <a:tab pos="4231005" algn="l"/>
                <a:tab pos="675132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bigger	B. big	C. biggest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6751320" algn="l"/>
              </a:tabLst>
            </a:pPr>
            <a:endParaRPr lang="en-US" altLang="zh-CN">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hangingPunct="0">
              <a:tabLst>
                <a:tab pos="4231005" algn="l"/>
                <a:tab pos="6751320" algn="l"/>
              </a:tabLst>
            </a:pPr>
            <a:endParaRPr lang="en-US" altLang="zh-CN">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hangingPunct="0">
              <a:tabLst>
                <a:tab pos="4231005" algn="l"/>
                <a:tab pos="675132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all	B. some	C. the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a:extLst>
              <a:ext uri="{FF2B5EF4-FFF2-40B4-BE49-F238E27FC236}">
                <a16:creationId xmlns:a16="http://schemas.microsoft.com/office/drawing/2014/main" id="{56F6DDF2-4298-4850-F42A-43642536F3D6}"/>
              </a:ext>
            </a:extLst>
          </p:cNvPr>
          <p:cNvSpPr txBox="1"/>
          <p:nvPr/>
        </p:nvSpPr>
        <p:spPr>
          <a:xfrm>
            <a:off x="965054" y="1640411"/>
            <a:ext cx="521640"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A</a:t>
            </a:r>
            <a:endParaRPr lang="zh-CN" altLang="en-US"/>
          </a:p>
        </p:txBody>
      </p:sp>
      <p:sp>
        <p:nvSpPr>
          <p:cNvPr id="5" name="文本框 4">
            <a:extLst>
              <a:ext uri="{FF2B5EF4-FFF2-40B4-BE49-F238E27FC236}">
                <a16:creationId xmlns:a16="http://schemas.microsoft.com/office/drawing/2014/main" id="{23DF0830-1BAA-FD21-011D-1151006B61B3}"/>
              </a:ext>
            </a:extLst>
          </p:cNvPr>
          <p:cNvSpPr txBox="1"/>
          <p:nvPr/>
        </p:nvSpPr>
        <p:spPr>
          <a:xfrm>
            <a:off x="982638" y="3561960"/>
            <a:ext cx="521640"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A</a:t>
            </a:r>
            <a:endParaRPr lang="zh-CN" altLang="en-US"/>
          </a:p>
        </p:txBody>
      </p:sp>
      <p:sp>
        <p:nvSpPr>
          <p:cNvPr id="6" name="内容占位符 5">
            <a:extLst>
              <a:ext uri="{FF2B5EF4-FFF2-40B4-BE49-F238E27FC236}">
                <a16:creationId xmlns:a16="http://schemas.microsoft.com/office/drawing/2014/main" id="{EDBDEC13-EC47-3194-500E-D65BF92ED029}"/>
              </a:ext>
            </a:extLst>
          </p:cNvPr>
          <p:cNvSpPr txBox="1">
            <a:spLocks/>
          </p:cNvSpPr>
          <p:nvPr/>
        </p:nvSpPr>
        <p:spPr bwMode="auto">
          <a:xfrm>
            <a:off x="514014" y="2178593"/>
            <a:ext cx="1133268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前文提到生活在温水中的章鱼小，这里与生活在冷水中的章鱼对比，暗示冷水章鱼更大，用比较级。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7">
            <a:extLst>
              <a:ext uri="{FF2B5EF4-FFF2-40B4-BE49-F238E27FC236}">
                <a16:creationId xmlns:a16="http://schemas.microsoft.com/office/drawing/2014/main" id="{F77C58C1-72B7-CF41-3042-8EB0838AD728}"/>
              </a:ext>
            </a:extLst>
          </p:cNvPr>
          <p:cNvSpPr txBox="1">
            <a:spLocks/>
          </p:cNvSpPr>
          <p:nvPr/>
        </p:nvSpPr>
        <p:spPr bwMode="auto">
          <a:xfrm>
            <a:off x="586022" y="4068298"/>
            <a:ext cx="11260680"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all day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是固定短语，意为</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整天</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，说明多数章鱼白天睡觉。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431914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2BE0CF06-1373-DBFC-D239-E55AFACA507E}"/>
              </a:ext>
            </a:extLst>
          </p:cNvPr>
          <p:cNvSpPr>
            <a:spLocks noGrp="1"/>
          </p:cNvSpPr>
          <p:nvPr>
            <p:ph idx="1"/>
          </p:nvPr>
        </p:nvSpPr>
        <p:spPr>
          <a:xfrm>
            <a:off x="360854" y="1502791"/>
            <a:ext cx="11485848" cy="1949508"/>
          </a:xfrm>
        </p:spPr>
        <p:txBody>
          <a:bodyPr/>
          <a:lstStyle/>
          <a:p>
            <a:pPr hangingPunct="0">
              <a:tabLst>
                <a:tab pos="4231005" algn="l"/>
                <a:tab pos="675132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during	B. since	C. for</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6751320" algn="l"/>
              </a:tabLst>
            </a:pPr>
            <a:endParaRPr lang="en-US" altLang="zh-CN">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hangingPunct="0">
              <a:tabLst>
                <a:tab pos="4231005" algn="l"/>
                <a:tab pos="675132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past	B. along	C. between</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a:extLst>
              <a:ext uri="{FF2B5EF4-FFF2-40B4-BE49-F238E27FC236}">
                <a16:creationId xmlns:a16="http://schemas.microsoft.com/office/drawing/2014/main" id="{6E16B3AC-1B9B-FBC3-C06B-09A901D1B257}"/>
              </a:ext>
            </a:extLst>
          </p:cNvPr>
          <p:cNvSpPr txBox="1"/>
          <p:nvPr/>
        </p:nvSpPr>
        <p:spPr>
          <a:xfrm>
            <a:off x="956262" y="1613575"/>
            <a:ext cx="530432"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C</a:t>
            </a:r>
            <a:endParaRPr lang="zh-CN" altLang="en-US"/>
          </a:p>
        </p:txBody>
      </p:sp>
      <p:sp>
        <p:nvSpPr>
          <p:cNvPr id="9" name="内容占位符 8">
            <a:extLst>
              <a:ext uri="{FF2B5EF4-FFF2-40B4-BE49-F238E27FC236}">
                <a16:creationId xmlns:a16="http://schemas.microsoft.com/office/drawing/2014/main" id="{A57956F2-1903-4CCC-148B-C14CE0686AA1}"/>
              </a:ext>
            </a:extLst>
          </p:cNvPr>
          <p:cNvSpPr txBox="1">
            <a:spLocks/>
          </p:cNvSpPr>
          <p:nvPr/>
        </p:nvSpPr>
        <p:spPr bwMode="auto">
          <a:xfrm>
            <a:off x="586022" y="2136287"/>
            <a:ext cx="11260680"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en-US"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for one or two years</a:t>
            </a:r>
            <a:r>
              <a:rPr lang="zh-CN"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表示章鱼的寿命通常在一到两年，</a:t>
            </a:r>
            <a:r>
              <a:rPr lang="en-US"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for</a:t>
            </a:r>
            <a:r>
              <a:rPr lang="zh-CN"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后接一段时间。</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2" name="内容占位符 11">
            <a:extLst>
              <a:ext uri="{FF2B5EF4-FFF2-40B4-BE49-F238E27FC236}">
                <a16:creationId xmlns:a16="http://schemas.microsoft.com/office/drawing/2014/main" id="{A726132A-DDD7-D542-D5A5-79E9BB092362}"/>
              </a:ext>
            </a:extLst>
          </p:cNvPr>
          <p:cNvSpPr txBox="1">
            <a:spLocks/>
          </p:cNvSpPr>
          <p:nvPr/>
        </p:nvSpPr>
        <p:spPr bwMode="auto">
          <a:xfrm>
            <a:off x="586022" y="3421967"/>
            <a:ext cx="11260680"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along the bottom of the sea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沿着海底</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along</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符合章鱼用手臂沿海底移动的语境。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文本框 5">
            <a:extLst>
              <a:ext uri="{FF2B5EF4-FFF2-40B4-BE49-F238E27FC236}">
                <a16:creationId xmlns:a16="http://schemas.microsoft.com/office/drawing/2014/main" id="{7293E5EA-2B18-DB6A-58E5-9F082CCAA528}"/>
              </a:ext>
            </a:extLst>
          </p:cNvPr>
          <p:cNvSpPr txBox="1"/>
          <p:nvPr/>
        </p:nvSpPr>
        <p:spPr>
          <a:xfrm>
            <a:off x="992896" y="2889955"/>
            <a:ext cx="485006"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B</a:t>
            </a:r>
            <a:endParaRPr lang="zh-CN" altLang="en-US"/>
          </a:p>
        </p:txBody>
      </p:sp>
    </p:spTree>
    <p:extLst>
      <p:ext uri="{BB962C8B-B14F-4D97-AF65-F5344CB8AC3E}">
        <p14:creationId xmlns:p14="http://schemas.microsoft.com/office/powerpoint/2010/main" val="3482000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P spid="12"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123C6B4D-BFA2-84DD-1C12-DF684C2A429A}"/>
              </a:ext>
            </a:extLst>
          </p:cNvPr>
          <p:cNvSpPr>
            <a:spLocks noGrp="1"/>
          </p:cNvSpPr>
          <p:nvPr>
            <p:ph idx="1"/>
          </p:nvPr>
        </p:nvSpPr>
        <p:spPr>
          <a:xfrm>
            <a:off x="360854" y="1520375"/>
            <a:ext cx="11485848" cy="1949508"/>
          </a:xfrm>
        </p:spPr>
        <p:txBody>
          <a:bodyPr/>
          <a:lstStyle/>
          <a:p>
            <a:pPr hangingPunct="0">
              <a:tabLst>
                <a:tab pos="4231005" algn="l"/>
                <a:tab pos="675132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learn	B. learning	C. learned</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6751320" algn="l"/>
              </a:tabLst>
            </a:pPr>
            <a:endParaRPr lang="en-US" altLang="zh-CN">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hangingPunct="0">
              <a:tabLst>
                <a:tab pos="4231005" algn="l"/>
                <a:tab pos="675132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but	B. or	C. if</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5" name="文本框 14">
            <a:extLst>
              <a:ext uri="{FF2B5EF4-FFF2-40B4-BE49-F238E27FC236}">
                <a16:creationId xmlns:a16="http://schemas.microsoft.com/office/drawing/2014/main" id="{497DFA37-64DF-5981-A267-545D2243351D}"/>
              </a:ext>
            </a:extLst>
          </p:cNvPr>
          <p:cNvSpPr txBox="1"/>
          <p:nvPr/>
        </p:nvSpPr>
        <p:spPr>
          <a:xfrm>
            <a:off x="586994" y="2152130"/>
            <a:ext cx="6093068" cy="656846"/>
          </a:xfrm>
          <a:prstGeom prst="rect">
            <a:avLst/>
          </a:prstGeom>
          <a:noFill/>
        </p:spPr>
        <p:txBody>
          <a:bodyPr wrap="square">
            <a:spAutoFit/>
          </a:bodyPr>
          <a:lstStyle/>
          <a:p>
            <a:pPr algn="just" hangingPunct="0">
              <a:lnSpc>
                <a:spcPct val="150000"/>
              </a:lnSpc>
            </a:pPr>
            <a:r>
              <a:rPr lang="en-US"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can</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后接动词原形，故选</a:t>
            </a:r>
            <a:r>
              <a:rPr lang="en-US"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a:extLst>
              <a:ext uri="{FF2B5EF4-FFF2-40B4-BE49-F238E27FC236}">
                <a16:creationId xmlns:a16="http://schemas.microsoft.com/office/drawing/2014/main" id="{4CF3275C-5833-DBEF-15B2-82EF52C46245}"/>
              </a:ext>
            </a:extLst>
          </p:cNvPr>
          <p:cNvSpPr txBox="1"/>
          <p:nvPr/>
        </p:nvSpPr>
        <p:spPr>
          <a:xfrm>
            <a:off x="965054" y="1639180"/>
            <a:ext cx="521640"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altLang="en-US"/>
          </a:p>
        </p:txBody>
      </p:sp>
      <p:sp>
        <p:nvSpPr>
          <p:cNvPr id="13" name="内容占位符 12">
            <a:extLst>
              <a:ext uri="{FF2B5EF4-FFF2-40B4-BE49-F238E27FC236}">
                <a16:creationId xmlns:a16="http://schemas.microsoft.com/office/drawing/2014/main" id="{24018CAC-61B9-D6D4-750C-2880EC47CB18}"/>
              </a:ext>
            </a:extLst>
          </p:cNvPr>
          <p:cNvSpPr txBox="1">
            <a:spLocks/>
          </p:cNvSpPr>
          <p:nvPr/>
        </p:nvSpPr>
        <p:spPr bwMode="auto">
          <a:xfrm>
            <a:off x="550590" y="3421967"/>
            <a:ext cx="11296112"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前后半句之间为转折关系。句意为</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章鱼的大眼睛能看得很清楚，但它们什么也听不见</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文本框 5">
            <a:extLst>
              <a:ext uri="{FF2B5EF4-FFF2-40B4-BE49-F238E27FC236}">
                <a16:creationId xmlns:a16="http://schemas.microsoft.com/office/drawing/2014/main" id="{E13EAF09-AEF5-572B-FA3B-3CD90A982EF7}"/>
              </a:ext>
            </a:extLst>
          </p:cNvPr>
          <p:cNvSpPr txBox="1"/>
          <p:nvPr/>
        </p:nvSpPr>
        <p:spPr>
          <a:xfrm>
            <a:off x="965054" y="2907539"/>
            <a:ext cx="377624"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A</a:t>
            </a:r>
            <a:endParaRPr lang="zh-CN" altLang="en-US"/>
          </a:p>
        </p:txBody>
      </p:sp>
    </p:spTree>
    <p:extLst>
      <p:ext uri="{BB962C8B-B14F-4D97-AF65-F5344CB8AC3E}">
        <p14:creationId xmlns:p14="http://schemas.microsoft.com/office/powerpoint/2010/main" val="43078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4" grpId="0"/>
      <p:bldP spid="13" grpId="0"/>
      <p:bldP spid="6"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84</TotalTime>
  <Words>288</Words>
  <Application>Microsoft Office PowerPoint</Application>
  <PresentationFormat>自定义</PresentationFormat>
  <Paragraphs>54</Paragraphs>
  <Slides>8</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8</vt:i4>
      </vt:variant>
    </vt:vector>
  </HeadingPairs>
  <TitlesOfParts>
    <vt:vector size="15" baseType="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word</cp:lastModifiedBy>
  <cp:revision>358</cp:revision>
  <dcterms:created xsi:type="dcterms:W3CDTF">2020-11-06T05:24:00Z</dcterms:created>
  <dcterms:modified xsi:type="dcterms:W3CDTF">2025-06-10T09:19:29Z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